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09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1194565" y="1711568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-10875668" y="848152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 wrap="square" lIns="374241" tIns="101917" rIns="374241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-12279671" y="1706638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137642" y="3420219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 wrap="square" lIns="374241" tIns="101917" rIns="374241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-118847" y="336922"/>
            <a:ext cx="9364120" cy="4189308"/>
          </a:xfrm>
          <a:prstGeom prst="roundRect">
            <a:avLst>
              <a:gd name="adj" fmla="val 18189"/>
            </a:avLst>
          </a:prstGeom>
          <a:solidFill>
            <a:srgbClr val="FFFFFF"/>
          </a:solidFill>
          <a:ln/>
        </p:spPr>
        <p:txBody>
          <a:bodyPr wrap="square" lIns="520229" tIns="494571" rIns="520229" bIns="494571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2137642" y="4278704"/>
            <a:ext cx="4653803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793546" y="4278704"/>
            <a:ext cx="7414864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-6005265" y="4278704"/>
            <a:ext cx="8140339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211367" y="3420219"/>
            <a:ext cx="7401046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-4601262" y="3420219"/>
            <a:ext cx="5551442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0" descr="https://pitch-assets-ccb95893-de3f-4266-973c-20049231b248.s3.eu-west-1.amazonaws.com/97be743e-7493-4ca2-b088-533bddd295b2?pitch-bytes=90883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308" b="4308"/>
          <a:stretch/>
        </p:blipFill>
        <p:spPr>
          <a:xfrm>
            <a:off x="3374381" y="872646"/>
            <a:ext cx="2188311" cy="1999787"/>
          </a:xfrm>
          <a:prstGeom prst="rect">
            <a:avLst/>
          </a:prstGeom>
        </p:spPr>
      </p:pic>
      <p:pic>
        <p:nvPicPr>
          <p:cNvPr id="14" name="Image 1" descr="https://pitch-assets-ccb95893-de3f-4266-973c-20049231b248.s3.eu-west-1.amazonaws.com/b7325739-1c27-4e35-982e-8fdbbece6574?pitch-bytes=16966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8867" b="38867"/>
          <a:stretch/>
        </p:blipFill>
        <p:spPr>
          <a:xfrm>
            <a:off x="2914802" y="2854347"/>
            <a:ext cx="3101725" cy="690614"/>
          </a:xfrm>
          <a:prstGeom prst="rect">
            <a:avLst/>
          </a:prstGeom>
          <a:effectLst>
            <a:outerShdw blurRad="406400" dist="508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5" name="Shape 10"/>
          <p:cNvSpPr/>
          <p:nvPr/>
        </p:nvSpPr>
        <p:spPr>
          <a:xfrm>
            <a:off x="9725532" y="1691314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11129535" y="832828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2"/>
          <p:cNvSpPr/>
          <p:nvPr/>
        </p:nvSpPr>
        <p:spPr>
          <a:xfrm>
            <a:off x="7934415" y="168638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 wrap="square" lIns="374241" tIns="101917" rIns="374241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18" name="Shape 13"/>
          <p:cNvSpPr/>
          <p:nvPr/>
        </p:nvSpPr>
        <p:spPr>
          <a:xfrm>
            <a:off x="4572000" y="-8143"/>
            <a:ext cx="5739813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-3164106" y="-2946"/>
            <a:ext cx="7736106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7289173" y="2558993"/>
            <a:ext cx="3554189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 wrap="square" lIns="197455" tIns="101917" rIns="197455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629232" y="853082"/>
            <a:ext cx="2938599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 wrap="square" lIns="163256" tIns="101917" rIns="163256" bIns="101917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23" name="Shape 18"/>
          <p:cNvSpPr/>
          <p:nvPr/>
        </p:nvSpPr>
        <p:spPr>
          <a:xfrm>
            <a:off x="-5541235" y="1706638"/>
            <a:ext cx="649141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-4137232" y="848152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0"/>
          <p:cNvSpPr/>
          <p:nvPr/>
        </p:nvSpPr>
        <p:spPr>
          <a:xfrm>
            <a:off x="-2636640" y="2558993"/>
            <a:ext cx="4307723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1"/>
          <p:cNvSpPr/>
          <p:nvPr/>
        </p:nvSpPr>
        <p:spPr>
          <a:xfrm>
            <a:off x="2497073" y="3526578"/>
            <a:ext cx="414985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2250"/>
              </a:lnSpc>
            </a:pPr>
            <a:r>
              <a:rPr lang="en-US" sz="2300" b="1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Presented by The Espada</a:t>
            </a:r>
            <a:endParaRPr lang="en-US" sz="2250" dirty="0"/>
          </a:p>
        </p:txBody>
      </p:sp>
      <p:sp>
        <p:nvSpPr>
          <p:cNvPr id="27" name="Text 22"/>
          <p:cNvSpPr/>
          <p:nvPr/>
        </p:nvSpPr>
        <p:spPr>
          <a:xfrm>
            <a:off x="1765070" y="3932324"/>
            <a:ext cx="560460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500"/>
              </a:lnSpc>
            </a:pPr>
            <a:r>
              <a:rPr lang="en-US" sz="15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{Sean J, Mecca A, Arsh A, Cindy Z, Karthik B, Debasree S}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003" y="476055"/>
            <a:ext cx="8194812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Stored Procedures Demo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476250" y="1063466"/>
            <a:ext cx="39465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Demo for showing stored procedures for inserting dummy data</a:t>
            </a:r>
            <a:endParaRPr lang="en-US" sz="1050" dirty="0"/>
          </a:p>
        </p:txBody>
      </p:sp>
      <p:pic>
        <p:nvPicPr>
          <p:cNvPr id="5" name="Image 0" descr="https://pitch-assets-ccb95893-de3f-4266-973c-20049231b248.s3.eu-west-1.amazonaws.com/a2f098aa-c65c-4d17-8528-27a51899d4fd?pitch-bytes=8828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223" y="1383952"/>
            <a:ext cx="2047967" cy="3284127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00984a5a-ecd6-4fa5-b91a-d585a4fbd4ca?pitch-bytes=411861&amp;pitch-content-type=image%2Fpng"/>
          <p:cNvPicPr>
            <a:picLocks noChangeAspect="1"/>
          </p:cNvPicPr>
          <p:nvPr/>
        </p:nvPicPr>
        <p:blipFill>
          <a:blip r:embed="rId4"/>
          <a:srcRect l="134" r="134"/>
          <a:stretch/>
        </p:blipFill>
        <p:spPr>
          <a:xfrm>
            <a:off x="2607945" y="1569499"/>
            <a:ext cx="6246016" cy="29001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4620"/>
            <a:ext cx="361983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Job Delegation</a:t>
            </a:r>
            <a:endParaRPr lang="en-US" sz="2100" dirty="0"/>
          </a:p>
          <a:p>
            <a:pPr algn="l">
              <a:lnSpc>
                <a:spcPts val="2625"/>
              </a:lnSpc>
            </a:pP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6250" y="967762"/>
            <a:ext cx="101389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Role Delegation: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6250" y="86106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6250" y="111252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pic>
        <p:nvPicPr>
          <p:cNvPr id="9" name="Image 0" descr="https://pitch-assets-ccb95893-de3f-4266-973c-20049231b248.s3.eu-west-1.amazonaws.com/a6457f58-a998-4453-ab78-e5a18a3912de?pitch-bytes=39267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999" y="1386054"/>
            <a:ext cx="5529569" cy="3281958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9e1adf53-8677-4c6d-85ff-62b2a7112fd8?pitch-bytes=307767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68780" y="1386054"/>
            <a:ext cx="3162975" cy="32819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4620"/>
            <a:ext cx="361983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Job Delegation</a:t>
            </a:r>
            <a:endParaRPr lang="en-US" sz="2100" dirty="0"/>
          </a:p>
          <a:p>
            <a:pPr algn="l">
              <a:lnSpc>
                <a:spcPts val="2625"/>
              </a:lnSpc>
            </a:pP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6250" y="967762"/>
            <a:ext cx="416372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Worked on Different Branches for Features and Frontend/Backend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6250" y="86106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6250" y="111252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pic>
        <p:nvPicPr>
          <p:cNvPr id="9" name="Image 0" descr="https://pitch-assets-ccb95893-de3f-4266-973c-20049231b248.s3.eu-west-1.amazonaws.com/aed62d0f-6315-4ddb-ae56-6b2cbd736e44?pitch-bytes=42734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0464" y="1288865"/>
            <a:ext cx="3161628" cy="3705409"/>
          </a:xfrm>
          <a:prstGeom prst="rect">
            <a:avLst/>
          </a:prstGeom>
        </p:spPr>
      </p:pic>
      <p:pic>
        <p:nvPicPr>
          <p:cNvPr id="10" name="Image 1" descr="https://pitch-assets-ccb95893-de3f-4266-973c-20049231b248.s3.eu-west-1.amazonaws.com/8628bf0f-cc00-47cb-a0a2-0cad45a98ff5?pitch-bytes=510807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31388" y="1748294"/>
            <a:ext cx="5130375" cy="27924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027358" y="1518262"/>
            <a:ext cx="416945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Updated Jira with delegated task roles, deadlines, and completions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4620"/>
            <a:ext cx="3619857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Teamwork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6250" y="967762"/>
            <a:ext cx="101387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Role Delegation:</a:t>
            </a:r>
            <a:endParaRPr lang="en-US" sz="1050" dirty="0"/>
          </a:p>
        </p:txBody>
      </p:sp>
      <p:pic>
        <p:nvPicPr>
          <p:cNvPr id="7" name="Image 0" descr="https://pitch-assets-ccb95893-de3f-4266-973c-20049231b248.s3.eu-west-1.amazonaws.com/61e3a6de-ac53-47c9-9621-4197d8e8118a?pitch-bytes=1553205&amp;pitch-content-type=image%2Fpng"/>
          <p:cNvPicPr>
            <a:picLocks noChangeAspect="1"/>
          </p:cNvPicPr>
          <p:nvPr/>
        </p:nvPicPr>
        <p:blipFill>
          <a:blip r:embed="rId3"/>
          <a:srcRect l="1209"/>
          <a:stretch/>
        </p:blipFill>
        <p:spPr>
          <a:xfrm>
            <a:off x="969570" y="1296386"/>
            <a:ext cx="7208343" cy="3067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76250" y="86106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76250" y="1112520"/>
            <a:ext cx="3095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 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4620"/>
            <a:ext cx="3619857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Extra Credit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76250" y="861517"/>
            <a:ext cx="2445008" cy="411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Font typeface="+mj-lt"/>
              <a:buAutoNum type="arabicPeriod"/>
            </a:pPr>
            <a:r>
              <a:rPr lang="en-US" sz="13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 user-friendly web UI with a UX-focused approach. ✅</a:t>
            </a:r>
            <a:endParaRPr lang="en-US" sz="1050" dirty="0"/>
          </a:p>
          <a:p>
            <a:pPr marL="190500" indent="-190500" algn="l">
              <a:lnSpc>
                <a:spcPts val="2025"/>
              </a:lnSpc>
              <a:buSzPct val="100000"/>
              <a:buFont typeface="+mj-lt"/>
              <a:buAutoNum type="arabicPeriod"/>
            </a:pPr>
            <a:r>
              <a:rPr lang="en-US" sz="13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Using an Agile methodology with tools like Jira or Asana for project tracking is beneficial but not required. ✅</a:t>
            </a:r>
            <a:endParaRPr lang="en-US" sz="1050" dirty="0"/>
          </a:p>
          <a:p>
            <a:pPr marL="190500" indent="-190500" algn="l">
              <a:lnSpc>
                <a:spcPts val="2025"/>
              </a:lnSpc>
              <a:buSzPct val="100000"/>
              <a:buFont typeface="+mj-lt"/>
              <a:buAutoNum type="arabicPeriod"/>
            </a:pPr>
            <a:r>
              <a:rPr lang="en-US" sz="13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Adding AI capabilities within the application is an optional but valuable feature. ✅</a:t>
            </a:r>
            <a:endParaRPr lang="en-US" sz="1050" dirty="0"/>
          </a:p>
          <a:p>
            <a:pPr marL="190500" indent="-190500" algn="l">
              <a:lnSpc>
                <a:spcPts val="2025"/>
              </a:lnSpc>
              <a:buSzPct val="100000"/>
              <a:buFont typeface="+mj-lt"/>
              <a:buAutoNum type="arabicPeriod"/>
            </a:pPr>
            <a:r>
              <a:rPr lang="en-US" sz="13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Incorporating API, WebSocket, OAuth, or Cloud Technology is recommended for a more robust application. ✅</a:t>
            </a:r>
            <a:endParaRPr lang="en-US" sz="1050" dirty="0"/>
          </a:p>
        </p:txBody>
      </p:sp>
      <p:pic>
        <p:nvPicPr>
          <p:cNvPr id="7" name="Image 0" descr="https://pitch-assets-ccb95893-de3f-4266-973c-20049231b248.s3.eu-west-1.amazonaws.com/d441b105-bfc4-4f59-8b75-75ae8d0e4036?pitch-bytes=105920&amp;pitch-content-type=image%2Fpng"/>
          <p:cNvPicPr>
            <a:picLocks noChangeAspect="1"/>
          </p:cNvPicPr>
          <p:nvPr/>
        </p:nvPicPr>
        <p:blipFill>
          <a:blip r:embed="rId3"/>
          <a:srcRect l="386" b="17644"/>
          <a:stretch/>
        </p:blipFill>
        <p:spPr>
          <a:xfrm>
            <a:off x="2918946" y="863177"/>
            <a:ext cx="4972697" cy="1814648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9920e32e-8ccd-4ed1-8d59-7d1982bf635f?pitch-bytes=307290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70448" y="2731450"/>
            <a:ext cx="2745536" cy="2176379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4619dbb4-d0e5-4b19-9091-7c7179f0cee1?pitch-bytes=98527&amp;pitch-content-type=image%2Fpng"/>
          <p:cNvPicPr>
            <a:picLocks noChangeAspect="1"/>
          </p:cNvPicPr>
          <p:nvPr/>
        </p:nvPicPr>
        <p:blipFill>
          <a:blip r:embed="rId5"/>
          <a:srcRect l="1431" t="677" r="1907" b="1015"/>
          <a:stretch/>
        </p:blipFill>
        <p:spPr>
          <a:xfrm>
            <a:off x="3784146" y="2691454"/>
            <a:ext cx="1577644" cy="22615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598368195835-91e67f80c9d7?crop=entropy&amp;cs=tinysrgb&amp;fit=max&amp;fm=jpg&amp;ixid=M3wyMTIyMnwwfDF8c2VhcmNofDJ8fE1pbmltYWxpc3RpYyUyMCUyOERlc2lnbiUyOSUyMFBpdGNoJTIwU3RhcnR1cCUyMElkZWElMjAlMkIlMjBOZXV0cmFsJTIwQ29sb3JzfGVufDF8MXx8fDE3NDMxMjcyMDd8MA&amp;ixlib=rb-4.0.3&amp;q=80&amp;w=1080"/>
          <p:cNvPicPr>
            <a:picLocks noChangeAspect="1"/>
          </p:cNvPicPr>
          <p:nvPr/>
        </p:nvPicPr>
        <p:blipFill>
          <a:blip r:embed="rId3"/>
          <a:srcRect t="2020" b="10283"/>
          <a:stretch/>
        </p:blipFill>
        <p:spPr>
          <a:xfrm>
            <a:off x="-15" y="83253"/>
            <a:ext cx="3842040" cy="5060247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23812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1"/>
          <p:cNvSpPr/>
          <p:nvPr/>
        </p:nvSpPr>
        <p:spPr>
          <a:xfrm>
            <a:off x="9048788" y="0"/>
            <a:ext cx="119063" cy="5143500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356" y="-23812"/>
            <a:ext cx="9143398" cy="119063"/>
          </a:xfrm>
          <a:prstGeom prst="roundRect">
            <a:avLst>
              <a:gd name="adj" fmla="val -767997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356" y="5053064"/>
            <a:ext cx="9143398" cy="119062"/>
          </a:xfrm>
          <a:prstGeom prst="roundRect">
            <a:avLst>
              <a:gd name="adj" fmla="val -76800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 rot="5400000">
            <a:off x="4240513" y="4816820"/>
            <a:ext cx="680080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4572777" y="2335420"/>
            <a:ext cx="3904767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3750"/>
              </a:lnSpc>
            </a:pPr>
            <a:r>
              <a:rPr lang="en-US" sz="3800" b="0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Questions?</a:t>
            </a:r>
            <a:endParaRPr lang="en-US" sz="3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851522" y="2558993"/>
            <a:ext cx="4444761" cy="863295"/>
          </a:xfrm>
          <a:prstGeom prst="roundRect">
            <a:avLst>
              <a:gd name="adj" fmla="val 80000"/>
            </a:avLst>
          </a:prstGeom>
          <a:solidFill>
            <a:srgbClr val="FFEB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74003" y="476055"/>
            <a:ext cx="5146298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Agenda</a:t>
            </a:r>
            <a:endParaRPr lang="en-US" sz="3375" dirty="0"/>
          </a:p>
        </p:txBody>
      </p:sp>
      <p:sp>
        <p:nvSpPr>
          <p:cNvPr id="5" name="Shape 2"/>
          <p:cNvSpPr/>
          <p:nvPr/>
        </p:nvSpPr>
        <p:spPr>
          <a:xfrm>
            <a:off x="7472075" y="4278704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4BA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876078" y="3420219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70320" y="1319966"/>
            <a:ext cx="3811935" cy="32146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Introduction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2NF model diagram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Landing Demo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 cases + User Journey Demo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User Action Demo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Reporting Demo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Stored Procedures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Job Delegation</a:t>
            </a:r>
            <a:endParaRPr lang="en-US" sz="1875" dirty="0"/>
          </a:p>
          <a:p>
            <a:pPr marL="190500" indent="-190500" algn="l">
              <a:lnSpc>
                <a:spcPts val="2813"/>
              </a:lnSpc>
              <a:buSzPct val="100000"/>
              <a:buFont typeface="+mj-lt"/>
              <a:buAutoNum type="arabicPeriod"/>
            </a:pPr>
            <a:r>
              <a:rPr lang="en-US" sz="19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Extra Credit</a:t>
            </a:r>
            <a:endParaRPr lang="en-US" sz="18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665543" y="-2481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FFF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262231" y="857763"/>
            <a:ext cx="6736335" cy="863295"/>
          </a:xfrm>
          <a:prstGeom prst="roundRect">
            <a:avLst>
              <a:gd name="adj" fmla="val 80000"/>
            </a:avLst>
          </a:prstGeom>
          <a:solidFill>
            <a:srgbClr val="121212">
              <a:alpha val="1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74003" y="476055"/>
            <a:ext cx="5276924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0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Our Business Idea: GoldLinks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480855" y="1481146"/>
            <a:ext cx="3619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What is GoldLinks?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80855" y="1713583"/>
            <a:ext cx="36195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It is a web-based platform that helps users compare local gold prices and store info in real-time.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5803" y="2617531"/>
            <a:ext cx="25942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2 Types of Users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3836" y="2846907"/>
            <a:ext cx="5018842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800"/>
              </a:lnSpc>
              <a:buSzPct val="100000"/>
              <a:buChar char="•"/>
            </a:pPr>
            <a:r>
              <a:rPr lang="en-US" sz="12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Customer:  Browse and compare gold products from nearby stores</a:t>
            </a:r>
            <a:endParaRPr lang="en-US" sz="1200" dirty="0"/>
          </a:p>
          <a:p>
            <a:pPr marL="190500" indent="-190500" algn="l">
              <a:lnSpc>
                <a:spcPts val="1800"/>
              </a:lnSpc>
              <a:buSzPct val="100000"/>
              <a:buChar char="•"/>
            </a:pPr>
            <a:r>
              <a:rPr lang="en-US" sz="12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Business Owner:  Manage store details, add latest products and prices.</a:t>
            </a:r>
            <a:endParaRPr lang="en-US" sz="1200" dirty="0"/>
          </a:p>
          <a:p>
            <a:pPr algn="l">
              <a:lnSpc>
                <a:spcPts val="1800"/>
              </a:lnSpc>
            </a:pP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80575" y="3758330"/>
            <a:ext cx="3034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1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Use? 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80575" y="3983655"/>
            <a:ext cx="303460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800"/>
              </a:lnSpc>
            </a:pPr>
            <a:r>
              <a:rPr lang="en-US" sz="12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To get accurate and real-time updates, compare store and products, and also easy to navigate. </a:t>
            </a:r>
            <a:endParaRPr lang="en-US" sz="1200" dirty="0"/>
          </a:p>
        </p:txBody>
      </p:sp>
      <p:pic>
        <p:nvPicPr>
          <p:cNvPr id="12" name="Image 0" descr="https://pitch-assets-ccb95893-de3f-4266-973c-20049231b248.s3.eu-west-1.amazonaws.com/20eee955-dbc9-49bc-b2c1-c000a3f4278a?pitch-bytes=1842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02362" y="1606283"/>
            <a:ext cx="3059436" cy="3059436"/>
          </a:xfrm>
          <a:prstGeom prst="rect">
            <a:avLst/>
          </a:prstGeom>
        </p:spPr>
      </p:pic>
      <p:pic>
        <p:nvPicPr>
          <p:cNvPr id="13" name="Image 1" descr="https://pitch-assets-ccb95893-de3f-4266-973c-20049231b248.s3.eu-west-1.amazonaws.com/b7c9e32e-aa3b-4b49-a906-260f821658cf?pitch-bytes=1065347&amp;pitch-content-type=image%2Fsvg%2Bxml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67" b="6167"/>
          <a:stretch/>
        </p:blipFill>
        <p:spPr>
          <a:xfrm>
            <a:off x="6808863" y="3323101"/>
            <a:ext cx="857296" cy="422747"/>
          </a:xfrm>
          <a:prstGeom prst="rect">
            <a:avLst/>
          </a:prstGeom>
        </p:spPr>
      </p:pic>
      <p:pic>
        <p:nvPicPr>
          <p:cNvPr id="14" name="Image 2" descr="https://pitch-assets-ccb95893-de3f-4266-973c-20049231b248.s3.eu-west-1.amazonaws.com/bc3df34c-a6ac-4c82-b754-ead260b91965?pitch-bytes=416977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200000">
            <a:off x="6900683" y="1759771"/>
            <a:ext cx="984615" cy="6925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00692" y="2501462"/>
            <a:ext cx="4091101" cy="1726004"/>
          </a:xfrm>
          <a:prstGeom prst="roundRect">
            <a:avLst>
              <a:gd name="adj" fmla="val -52978"/>
            </a:avLst>
          </a:prstGeom>
          <a:solidFill>
            <a:srgbClr val="FFFFFF"/>
          </a:solidFill>
          <a:ln w="21167">
            <a:solidFill>
              <a:srgbClr val="121212"/>
            </a:solidFill>
          </a:ln>
        </p:spPr>
        <p:txBody>
          <a:bodyPr wrap="square" lIns="227283" tIns="203764" rIns="227283" bIns="203764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4" name="Shape 1"/>
          <p:cNvSpPr/>
          <p:nvPr/>
        </p:nvSpPr>
        <p:spPr>
          <a:xfrm>
            <a:off x="2100692" y="561760"/>
            <a:ext cx="4091102" cy="1693428"/>
          </a:xfrm>
          <a:prstGeom prst="roundRect">
            <a:avLst>
              <a:gd name="adj" fmla="val -53997"/>
            </a:avLst>
          </a:prstGeom>
          <a:solidFill>
            <a:srgbClr val="FFFFFF"/>
          </a:solidFill>
          <a:ln w="21167">
            <a:solidFill>
              <a:srgbClr val="12121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https://pitch-assets-ccb95893-de3f-4266-973c-20049231b248.s3.eu-west-1.amazonaws.com/31dfd32a-2908-4580-8ee0-78a97086bb32?pitch-bytes=608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3911" y="2997147"/>
            <a:ext cx="1040381" cy="1040381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c8d20e58-c0a7-4f6d-a05b-583e7f26620f?pitch-bytes=6191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33018" y="3060316"/>
            <a:ext cx="1003486" cy="1003486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ebd00ead-e978-483a-bc5a-942b7b16c365?pitch-bytes=4411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67643" y="1052433"/>
            <a:ext cx="980920" cy="980920"/>
          </a:xfrm>
          <a:prstGeom prst="rect">
            <a:avLst/>
          </a:prstGeom>
        </p:spPr>
      </p:pic>
      <p:pic>
        <p:nvPicPr>
          <p:cNvPr id="9" name="Image 4" descr="https://pitch-assets-ccb95893-de3f-4266-973c-20049231b248.s3.eu-west-1.amazonaws.com/e5aa64e5-c258-4386-8867-7272e1309a5a?pitch-bytes=35555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7316" y="1053287"/>
            <a:ext cx="1021854" cy="1021854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3646950" y="736377"/>
            <a:ext cx="99608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9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Frontend</a:t>
            </a:r>
            <a:endParaRPr lang="en-US" sz="1875" dirty="0"/>
          </a:p>
        </p:txBody>
      </p:sp>
      <p:sp>
        <p:nvSpPr>
          <p:cNvPr id="11" name="Text 3"/>
          <p:cNvSpPr/>
          <p:nvPr/>
        </p:nvSpPr>
        <p:spPr>
          <a:xfrm>
            <a:off x="3531774" y="2672341"/>
            <a:ext cx="1003486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9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Backend</a:t>
            </a:r>
            <a:endParaRPr lang="en-US" sz="1875" dirty="0"/>
          </a:p>
        </p:txBody>
      </p:sp>
      <p:sp>
        <p:nvSpPr>
          <p:cNvPr id="12" name="Shape 4"/>
          <p:cNvSpPr/>
          <p:nvPr/>
        </p:nvSpPr>
        <p:spPr>
          <a:xfrm>
            <a:off x="4681330" y="2255188"/>
            <a:ext cx="2896664" cy="0"/>
          </a:xfrm>
          <a:prstGeom prst="line">
            <a:avLst/>
          </a:prstGeom>
          <a:solidFill>
            <a:srgbClr val="F4BA00"/>
          </a:solidFill>
          <a:ln w="5292">
            <a:solidFill>
              <a:srgbClr val="12121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openai&quot; Icon - Download for free – Iconduck">
            <a:extLst>
              <a:ext uri="{FF2B5EF4-FFF2-40B4-BE49-F238E27FC236}">
                <a16:creationId xmlns:a16="http://schemas.microsoft.com/office/drawing/2014/main" id="{DB221D77-4FFF-F09F-FB49-3CFE2259A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35" y="3060316"/>
            <a:ext cx="990168" cy="100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003" y="476055"/>
            <a:ext cx="8195846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FFFFFF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2NF Relational Model</a:t>
            </a:r>
            <a:endParaRPr lang="en-US" sz="3375" dirty="0"/>
          </a:p>
        </p:txBody>
      </p:sp>
      <p:pic>
        <p:nvPicPr>
          <p:cNvPr id="4" name="Image 0" descr="https://pitch-assets-ccb95893-de3f-4266-973c-20049231b248.s3.eu-west-1.amazonaws.com/ad7ec137-5a27-4bac-8fe9-27ba1cef7746?pitch-bytes=15918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1833" y="1015229"/>
            <a:ext cx="6869179" cy="3802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361872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688"/>
              </a:lnSpc>
            </a:pPr>
            <a:r>
              <a:rPr lang="en-US" sz="38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Landing Demo</a:t>
            </a:r>
            <a:endParaRPr lang="en-US" sz="3750" dirty="0"/>
          </a:p>
        </p:txBody>
      </p:sp>
      <p:pic>
        <p:nvPicPr>
          <p:cNvPr id="4" name="Image 0" descr="https://pitch-assets-ccb95893-de3f-4266-973c-20049231b248.s3.eu-west-1.amazonaws.com/0d8114b4-411a-4eff-973d-c3ee9993d2a7?pitch-bytes=104385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907" y="1564886"/>
            <a:ext cx="4472093" cy="2134109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580c36c6-e78f-4790-8700-d99173eeccb1?pitch-bytes=1041928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0473" y="1563005"/>
            <a:ext cx="4492490" cy="213599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76631" y="3821139"/>
            <a:ext cx="3618726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Landing Page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4917536" y="3818102"/>
            <a:ext cx="3618727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1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Signup Component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361872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688"/>
              </a:lnSpc>
            </a:pPr>
            <a:r>
              <a:rPr lang="en-US" sz="3800" b="0" dirty="0">
                <a:solidFill>
                  <a:srgbClr val="F4BA00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 Cases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476422" y="1423246"/>
            <a:ext cx="1658132" cy="1587172"/>
          </a:xfrm>
          <a:prstGeom prst="roundRect">
            <a:avLst>
              <a:gd name="adj" fmla="val -57612"/>
            </a:avLst>
          </a:prstGeom>
          <a:solidFill>
            <a:srgbClr val="F4BA00"/>
          </a:solidFill>
          <a:ln/>
        </p:spPr>
        <p:txBody>
          <a:bodyPr wrap="square" lIns="92118" tIns="187374" rIns="92118" bIns="187374" rtlCol="0" anchor="ctr"/>
          <a:lstStyle/>
          <a:p>
            <a:pPr algn="ctr">
              <a:lnSpc>
                <a:spcPts val="2025"/>
              </a:lnSpc>
            </a:pPr>
            <a:r>
              <a:rPr lang="en-US" sz="1300" dirty="0">
                <a:solidFill>
                  <a:srgbClr val="FFFFFF"/>
                </a:solidFill>
              </a:rPr>
              <a:t>Store and Product Comparison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440136" y="1425638"/>
            <a:ext cx="1658132" cy="1587172"/>
          </a:xfrm>
          <a:prstGeom prst="roundRect">
            <a:avLst>
              <a:gd name="adj" fmla="val -57612"/>
            </a:avLst>
          </a:prstGeom>
          <a:solidFill>
            <a:srgbClr val="F4BA00"/>
          </a:solidFill>
          <a:ln/>
        </p:spPr>
        <p:txBody>
          <a:bodyPr wrap="square" lIns="92118" tIns="187374" rIns="92118" bIns="187374" rtlCol="0" anchor="ctr"/>
          <a:lstStyle/>
          <a:p>
            <a:pPr algn="ctr">
              <a:lnSpc>
                <a:spcPts val="2025"/>
              </a:lnSpc>
            </a:pPr>
            <a:r>
              <a:rPr lang="en-US" sz="1300" dirty="0">
                <a:solidFill>
                  <a:srgbClr val="FFFFFF"/>
                </a:solidFill>
              </a:rPr>
              <a:t>Latest Gold Price Updates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3820" y="3246546"/>
            <a:ext cx="1658132" cy="1587172"/>
          </a:xfrm>
          <a:prstGeom prst="roundRect">
            <a:avLst>
              <a:gd name="adj" fmla="val -57612"/>
            </a:avLst>
          </a:prstGeom>
          <a:solidFill>
            <a:srgbClr val="F4BA00"/>
          </a:solidFill>
          <a:ln/>
        </p:spPr>
        <p:txBody>
          <a:bodyPr wrap="square" lIns="92118" tIns="187374" rIns="92118" bIns="187374" rtlCol="0" anchor="ctr"/>
          <a:lstStyle/>
          <a:p>
            <a:pPr algn="ctr">
              <a:lnSpc>
                <a:spcPts val="2025"/>
              </a:lnSpc>
            </a:pPr>
            <a:r>
              <a:rPr lang="en-US" sz="1300" dirty="0">
                <a:solidFill>
                  <a:srgbClr val="FFFFFF"/>
                </a:solidFill>
              </a:rPr>
              <a:t>Navigation Ease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440232" y="3243561"/>
            <a:ext cx="1658132" cy="1587172"/>
          </a:xfrm>
          <a:prstGeom prst="roundRect">
            <a:avLst>
              <a:gd name="adj" fmla="val -57612"/>
            </a:avLst>
          </a:prstGeom>
          <a:solidFill>
            <a:srgbClr val="F4BA00"/>
          </a:solidFill>
          <a:ln/>
        </p:spPr>
        <p:txBody>
          <a:bodyPr wrap="square" lIns="92118" tIns="187374" rIns="92118" bIns="187374" rtlCol="0" anchor="ctr"/>
          <a:lstStyle/>
          <a:p>
            <a:pPr algn="ctr">
              <a:lnSpc>
                <a:spcPts val="2025"/>
              </a:lnSpc>
            </a:pPr>
            <a:r>
              <a:rPr lang="en-US" sz="1300" dirty="0">
                <a:solidFill>
                  <a:srgbClr val="FFFFFF"/>
                </a:solidFill>
              </a:rPr>
              <a:t>Community Driven</a:t>
            </a:r>
            <a:endParaRPr lang="en-US" sz="1050" dirty="0"/>
          </a:p>
        </p:txBody>
      </p:sp>
      <p:pic>
        <p:nvPicPr>
          <p:cNvPr id="8" name="Image 0" descr="https://images.unsplash.com/photo-1586842855916-86c7d1f32057?crop=entropy&amp;cs=tinysrgb&amp;fit=max&amp;fm=jpg&amp;ixid=M3wyMTIyMnwwfDF8c2VhcmNofDEyfHxnb2xkfGVufDB8fHx8MTc0NzE4OTE5N3ww&amp;ixlib=rb-4.1.0&amp;q=80&amp;w=108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37389" y="456855"/>
            <a:ext cx="1664978" cy="2497468"/>
          </a:xfrm>
          <a:prstGeom prst="rect">
            <a:avLst/>
          </a:prstGeom>
        </p:spPr>
      </p:pic>
      <p:pic>
        <p:nvPicPr>
          <p:cNvPr id="9" name="Image 1" descr="https://images.unsplash.com/photo-1582213782179-e0d53f98f2ca?crop=entropy&amp;cs=tinysrgb&amp;fit=max&amp;fm=jpg&amp;ixid=M3wyMTIyMnwwfDF8c2VhcmNofDJ8fGNvbW11bml0eXxlbnwwfHx8fDE3NDcxMzkyNjh8MA&amp;ixlib=rb-4.1.0&amp;q=80&amp;w=108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99598" y="857911"/>
            <a:ext cx="3144402" cy="2096268"/>
          </a:xfrm>
          <a:prstGeom prst="rect">
            <a:avLst/>
          </a:prstGeom>
        </p:spPr>
      </p:pic>
      <p:pic>
        <p:nvPicPr>
          <p:cNvPr id="10" name="Image 2" descr="https://images.unsplash.com/photo-1467810563316-b5476525c0f9?crop=entropy&amp;cs=tinysrgb&amp;fit=max&amp;fm=jpg&amp;ixid=M3wyMTIyMnwwfDF8c2VhcmNofDI4fHxuZXclMjB1c2VyfGVufDB8fHx8MTc0NzE4OTI3Nnww&amp;ixlib=rb-4.1.0&amp;q=80&amp;w=1080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8050" y="2955104"/>
            <a:ext cx="3081757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753" y="478505"/>
            <a:ext cx="81907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600"/>
              </a:lnSpc>
            </a:pPr>
            <a:r>
              <a:rPr lang="en-US" sz="36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User Journey</a:t>
            </a:r>
            <a:endParaRPr lang="en-US" sz="3600" dirty="0"/>
          </a:p>
        </p:txBody>
      </p:sp>
      <p:pic>
        <p:nvPicPr>
          <p:cNvPr id="4" name="Image 0" descr="https://pitch-assets-ccb95893-de3f-4266-973c-20049231b248.s3.eu-west-1.amazonaws.com/74c642d3-a0b9-4eb6-bfca-268b6977410d?pitch-bytes=161510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07"/>
          <a:stretch/>
        </p:blipFill>
        <p:spPr>
          <a:xfrm>
            <a:off x="201821" y="2206515"/>
            <a:ext cx="4261438" cy="293698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 rot="5400000">
            <a:off x="2524487" y="3103968"/>
            <a:ext cx="4083339" cy="0"/>
          </a:xfrm>
          <a:prstGeom prst="line">
            <a:avLst/>
          </a:prstGeom>
          <a:solidFill>
            <a:srgbClr val="F4BA00"/>
          </a:solidFill>
          <a:ln w="21167">
            <a:solidFill>
              <a:srgbClr val="12121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369393" y="1473623"/>
            <a:ext cx="192326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Regular User</a:t>
            </a:r>
            <a:endParaRPr lang="en-US" sz="2625" dirty="0"/>
          </a:p>
        </p:txBody>
      </p:sp>
      <p:sp>
        <p:nvSpPr>
          <p:cNvPr id="7" name="Text 3"/>
          <p:cNvSpPr/>
          <p:nvPr/>
        </p:nvSpPr>
        <p:spPr>
          <a:xfrm>
            <a:off x="4847425" y="1469913"/>
            <a:ext cx="417247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00" b="0" kern="0" spc="-3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Business (Store Owner) User</a:t>
            </a:r>
            <a:endParaRPr lang="en-US" sz="2625" dirty="0"/>
          </a:p>
        </p:txBody>
      </p:sp>
      <p:pic>
        <p:nvPicPr>
          <p:cNvPr id="8" name="Image 1" descr="https://pitch-assets-ccb95893-de3f-4266-973c-20049231b248.s3.eu-west-1.amazonaws.com/eb78c6ca-d20f-4fb3-941d-06fe250dd66c?pitch-bytes=26117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06146" y="2423394"/>
            <a:ext cx="3657600" cy="1358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003" y="476055"/>
            <a:ext cx="8194834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User Action &amp; Revenue + Demo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476250" y="1063466"/>
            <a:ext cx="33077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21212"/>
                </a:solidFill>
                <a:latin typeface="IBM Plex Serif" pitchFamily="34" charset="0"/>
                <a:ea typeface="IBM Plex Serif" pitchFamily="34" charset="-122"/>
                <a:cs typeface="IBM Plex Serif" pitchFamily="34" charset="-120"/>
              </a:rPr>
              <a:t>Demo for showing user experience and functionality </a:t>
            </a:r>
            <a:endParaRPr lang="en-US" sz="1050" dirty="0"/>
          </a:p>
        </p:txBody>
      </p:sp>
      <p:pic>
        <p:nvPicPr>
          <p:cNvPr id="5" name="Image 0" descr="https://pitch-assets-ccb95893-de3f-4266-973c-20049231b248.s3.eu-west-1.amazonaws.com/0dfa7016-a385-4332-b418-49aaa28405ff?pitch-bytes=148800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4344" y="1373994"/>
            <a:ext cx="6427767" cy="35138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301</Words>
  <Application>Microsoft Macintosh PowerPoint</Application>
  <PresentationFormat>On-screen Show (16:9)</PresentationFormat>
  <Paragraphs>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DM Sans</vt:lpstr>
      <vt:lpstr>IBM Plex Serif</vt:lpstr>
      <vt:lpstr>Fraunces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✨Final Presentation</dc:title>
  <dc:subject>PptxGenJS Presentation</dc:subject>
  <dc:creator>Pitch Software GmbH</dc:creator>
  <cp:lastModifiedBy>SEAN JENKINS</cp:lastModifiedBy>
  <cp:revision>2</cp:revision>
  <dcterms:created xsi:type="dcterms:W3CDTF">2025-05-14T23:03:04Z</dcterms:created>
  <dcterms:modified xsi:type="dcterms:W3CDTF">2025-05-14T23:07:14Z</dcterms:modified>
</cp:coreProperties>
</file>